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  <p:sldId id="265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81"/>
    <p:restoredTop sz="94650"/>
  </p:normalViewPr>
  <p:slideViewPr>
    <p:cSldViewPr snapToGrid="0" showGuides="1">
      <p:cViewPr varScale="1">
        <p:scale>
          <a:sx n="95" d="100"/>
          <a:sy n="95" d="100"/>
        </p:scale>
        <p:origin x="216" y="62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B4D724-A97B-3BF5-F67B-7FA992CEE3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6F14F7-FAE3-F36A-5237-A1FCEB82A8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AE6C93-1794-BC34-4BE1-1AE7383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B69F4-F5E3-E046-BCE8-0AE29A60B94C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329D90-0697-97F2-7228-50A27ACD0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CCB1EF-C617-D6C1-F293-89A8A1145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2597A-043A-E345-9386-655B65FD04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403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BE318E-5528-A511-9EF7-76495256D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F0400B8-26BE-F41F-D4CC-2494442BF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C4261A-44AD-FC1F-4FBB-B3A73159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B69F4-F5E3-E046-BCE8-0AE29A60B94C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8787E5-4D6A-8536-93DF-A247851A3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E692E2-8792-CB85-5062-9B5118BFF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2597A-043A-E345-9386-655B65FD04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00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7D5AA32-BCAE-FE6E-EF52-368DDAFEEC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EB3278D-5EC6-EB75-179A-C25F4C5CB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41848B-E643-B4AF-428B-E63C114D1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B69F4-F5E3-E046-BCE8-0AE29A60B94C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19599F-C227-F2B0-590F-11B7CCEB9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4E41DE-DD65-83FD-F4DA-8B126A0B9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2597A-043A-E345-9386-655B65FD04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150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3E2292-02BD-D7BC-16B4-06DC21C7B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9A167D-7D1F-41E3-60A2-C6ADD4E01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377ED7-221F-5C5F-B5AC-97AD0CA96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B69F4-F5E3-E046-BCE8-0AE29A60B94C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C0009E-96A2-67EE-A9B2-C729EEAEC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3C8D44-FB02-7049-0357-17DA0752B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2597A-043A-E345-9386-655B65FD04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10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D8C22E-9909-2069-7715-C2C0BCF57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D30624-FC6B-D040-242D-36099D5F4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05E9D4-AF81-9743-4DA1-9E5640576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B69F4-F5E3-E046-BCE8-0AE29A60B94C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749F86-BEC9-7A1C-B9E8-19AD3A448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7A3D24-4AD4-1E7B-1971-78E2CC52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2597A-043A-E345-9386-655B65FD04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80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FC5923-43F7-164D-DFFF-D7A7536CE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46AA92-A7DD-B204-AD32-3E4092FCC2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CD39A49-77AA-31F9-348B-D5687E3CE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E3258C-3304-80F7-7AD5-8C86325BD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B69F4-F5E3-E046-BCE8-0AE29A60B94C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32E801B-2687-F087-0F82-371B585FC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6126EA0-13B9-D5A3-8710-E2679A44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2597A-043A-E345-9386-655B65FD04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861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6A30E1-85E5-9EA7-B903-D936DA5D3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3F3705-DDD5-3427-1CA9-27BA38E01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5AFE49D-3702-9DA2-F6FF-429DBA7C6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04F9A2-B5F1-A180-7D56-B137003A43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230EF64-83F6-0E98-1A24-16A608701B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25968C7-C015-F31A-C211-971BF0AE9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B69F4-F5E3-E046-BCE8-0AE29A60B94C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A556B4B-8A13-9061-FC89-D8DF6D94A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C9B7687-18D5-7C22-2360-F47A841D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2597A-043A-E345-9386-655B65FD04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225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E2C9C2-5CCB-07C2-5002-4EE911847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902DE5B-6D6D-DFFD-5449-7C8944F79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B69F4-F5E3-E046-BCE8-0AE29A60B94C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D6CF92-2940-3136-3D80-5A3F5E1A6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AFAF388-5A63-645F-2EEE-040586584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2597A-043A-E345-9386-655B65FD04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523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5EFF649-9C8C-2C8B-7BF4-A8CCACC1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B69F4-F5E3-E046-BCE8-0AE29A60B94C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3BF3803-3399-3BFD-B02F-AABA9DDBB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B313E9-B4B0-3DF5-81AB-9767767D3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2597A-043A-E345-9386-655B65FD04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495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123D9E-900A-D418-11EE-14F5324FD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C07DE5-0624-7F4E-745C-DA8EB48F2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0EB779-655C-BC9A-ABE7-2E27CE414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CE5483-D629-CF54-7434-75271D529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B69F4-F5E3-E046-BCE8-0AE29A60B94C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0AB15B-D933-60DD-109D-8393BD1D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D12B1F6-DCC8-1AE9-7FE6-FA9098DA9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2597A-043A-E345-9386-655B65FD04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401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02D1B5-4229-CA0C-FA78-C64046153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0419F69-2A49-6512-6C4B-2E9F786865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0A855F-8AFB-1869-CBE9-449093B9C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679D39-5C8D-991F-FCF6-0C198D9E9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B69F4-F5E3-E046-BCE8-0AE29A60B94C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D878BD-D2DC-008E-45B5-011399B19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2B8D720-E5E4-15AF-A6E6-818122B98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2597A-043A-E345-9386-655B65FD04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085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8400AA5-BB38-2362-C70E-4EADEBE78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65BEA1-141B-C88E-AE83-8490AE453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9797CC-D208-C4FC-8826-366A05E74C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B69F4-F5E3-E046-BCE8-0AE29A60B94C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FEAD22-D685-1E0B-7A76-83E3F7DB4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777AB1-7073-433F-C25D-31A2CE408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2597A-043A-E345-9386-655B65FD04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312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babelair.be/?page_id=381" TargetMode="External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9370ECA5-EB6C-CBB9-C434-B8DA1C5A5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310" y="4966136"/>
            <a:ext cx="6929407" cy="610775"/>
          </a:xfrm>
        </p:spPr>
        <p:txBody>
          <a:bodyPr>
            <a:noAutofit/>
          </a:bodyPr>
          <a:lstStyle/>
          <a:p>
            <a:r>
              <a:rPr lang="fr-FR" sz="3200" dirty="0"/>
              <a:t>Evaluation des trois années du projet 2020 à 2023</a:t>
            </a:r>
          </a:p>
        </p:txBody>
      </p:sp>
      <p:pic>
        <p:nvPicPr>
          <p:cNvPr id="4" name="Image 3" descr="Une image contenant croquis, dessin, Dessin au trait, blanc&#10;&#10;Description générée automatiquement">
            <a:extLst>
              <a:ext uri="{FF2B5EF4-FFF2-40B4-BE49-F238E27FC236}">
                <a16:creationId xmlns:a16="http://schemas.microsoft.com/office/drawing/2014/main" id="{1F67F749-E99F-A094-3831-C10519249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837" y="649356"/>
            <a:ext cx="2898694" cy="36751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D404E8-74C9-CC73-E21A-464B895B7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17" y="0"/>
            <a:ext cx="5170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50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C66E7D-4A36-ADEE-60DE-2300344D3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Plusieurs séances de formation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6927A5-40F4-3465-28FD-E3DA374FC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è"/>
            </a:pPr>
            <a:r>
              <a:rPr lang="fr-FR" dirty="0"/>
              <a:t>En visioconférence et en présentiel à Bruxelles</a:t>
            </a:r>
          </a:p>
          <a:p>
            <a:pPr lvl="2">
              <a:buFont typeface="Wingdings" pitchFamily="2" charset="2"/>
              <a:buChar char="ü"/>
            </a:pPr>
            <a:endParaRPr lang="fr-FR" dirty="0"/>
          </a:p>
          <a:p>
            <a:pPr marL="0" indent="0">
              <a:buNone/>
            </a:pPr>
            <a:r>
              <a:rPr lang="fr-FR" sz="2800" dirty="0">
                <a:sym typeface="Wingdings" pitchFamily="2" charset="2"/>
              </a:rPr>
              <a:t> </a:t>
            </a:r>
            <a:r>
              <a:rPr lang="fr-FR" sz="2800" dirty="0"/>
              <a:t>372 participants à ces séances de formation</a:t>
            </a:r>
          </a:p>
        </p:txBody>
      </p:sp>
    </p:spTree>
    <p:extLst>
      <p:ext uri="{BB962C8B-B14F-4D97-AF65-F5344CB8AC3E}">
        <p14:creationId xmlns:p14="http://schemas.microsoft.com/office/powerpoint/2010/main" val="876880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C66E7D-4A36-ADEE-60DE-2300344D3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35" y="365126"/>
            <a:ext cx="11143129" cy="818216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Évaluation de la formation par les enseignants participants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6927A5-40F4-3465-28FD-E3DA374FC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587" y="1368425"/>
            <a:ext cx="10703859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fr-FR" dirty="0"/>
              <a:t>Certains enseignants ont complété le questionnaire d’évaluation en ligne. Voici un aperçu de ce qu’ils en disent: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D6BD81-AF7C-BA5C-1A38-BE02C3256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1" t="-477" r="21429" b="-1"/>
          <a:stretch/>
        </p:blipFill>
        <p:spPr>
          <a:xfrm>
            <a:off x="1661218" y="2574866"/>
            <a:ext cx="8869563" cy="347630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94203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ropped-test-copie-1536x922.jpg">
            <a:extLst>
              <a:ext uri="{FF2B5EF4-FFF2-40B4-BE49-F238E27FC236}">
                <a16:creationId xmlns:a16="http://schemas.microsoft.com/office/drawing/2014/main" id="{B613D1AA-9080-DFA2-8382-9C7248B51C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6927A5-40F4-3465-28FD-E3DA374FC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435" y="357188"/>
            <a:ext cx="12017565" cy="857673"/>
          </a:xfrm>
        </p:spPr>
        <p:txBody>
          <a:bodyPr/>
          <a:lstStyle/>
          <a:p>
            <a:pPr marL="0" indent="0" algn="just">
              <a:buNone/>
            </a:pPr>
            <a:r>
              <a:rPr lang="fr-FR" sz="3600" dirty="0">
                <a:latin typeface="+mj-lt"/>
              </a:rPr>
              <a:t>Tous disent avoir apprécié les formations pour diverses raisons :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395C43-3DF1-CBE7-418F-F8CFACDF8121}"/>
              </a:ext>
            </a:extLst>
          </p:cNvPr>
          <p:cNvSpPr/>
          <p:nvPr/>
        </p:nvSpPr>
        <p:spPr>
          <a:xfrm>
            <a:off x="1161306" y="1272210"/>
            <a:ext cx="9441180" cy="522066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7A26395-5873-CA69-77BA-2AC18B10B933}"/>
              </a:ext>
            </a:extLst>
          </p:cNvPr>
          <p:cNvSpPr txBox="1"/>
          <p:nvPr/>
        </p:nvSpPr>
        <p:spPr>
          <a:xfrm>
            <a:off x="1370856" y="1471910"/>
            <a:ext cx="90220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Intéressant, motivant, innovant ; </a:t>
            </a:r>
          </a:p>
          <a:p>
            <a:endParaRPr lang="fr-FR" sz="20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En lien avec les préoccupations environnementales actuelles ; </a:t>
            </a:r>
          </a:p>
          <a:p>
            <a:endParaRPr lang="fr-FR" sz="20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Concret, réalisable et pratique avec le matériel fourni.</a:t>
            </a:r>
          </a:p>
          <a:p>
            <a:endParaRPr lang="fr-FR" sz="20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Le matériel si bien préparé ainsi que pour les explications très claires ;</a:t>
            </a:r>
          </a:p>
          <a:p>
            <a:endParaRPr lang="fr-FR" sz="20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J'ai beaucoup apprécié d'être mise moi-même en situation de réfléchir et d'essayer, pour veiller à</a:t>
            </a:r>
          </a:p>
          <a:p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mon tour à ne pas louper avec mes élèves cette étape importante du questionnement.</a:t>
            </a:r>
          </a:p>
          <a:p>
            <a:endParaRPr lang="fr-FR" sz="20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BE" sz="2000" i="1" dirty="0">
                <a:solidFill>
                  <a:schemeClr val="accent6">
                    <a:lumMod val="75000"/>
                  </a:schemeClr>
                </a:solidFill>
              </a:rPr>
              <a:t>« Cette formation très intéressante. La méthodologie peut être transférée à d'autres sujets d'expériences. Les expériences menées sont faciles à reproduire en classe et adaptées aux élèves. »</a:t>
            </a:r>
            <a:endParaRPr lang="fr-FR" sz="2000" i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765667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ropped-test-copie-1536x922.jpg">
            <a:extLst>
              <a:ext uri="{FF2B5EF4-FFF2-40B4-BE49-F238E27FC236}">
                <a16:creationId xmlns:a16="http://schemas.microsoft.com/office/drawing/2014/main" id="{8884B4BB-8FA7-9C6B-7CB7-4857CCC16F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BC66E7D-4A36-ADEE-60DE-2300344D3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8349"/>
          </a:xfrm>
        </p:spPr>
        <p:txBody>
          <a:bodyPr>
            <a:normAutofit/>
          </a:bodyPr>
          <a:lstStyle/>
          <a:p>
            <a:pPr algn="ctr"/>
            <a:r>
              <a:rPr lang="fr-FR" sz="3100" dirty="0"/>
              <a:t>Des retours spontanés après avoir vécu l’expérience en classe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6927A5-40F4-3465-28FD-E3DA374FC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275" y="1323474"/>
            <a:ext cx="10885449" cy="477815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« Nous avons mené l'expérience à bien avec ma classe de sixième primaire du bas de Saint-Gilles. Les enfants ont appris plein de choses et celles-ci ont vraiment fait sens chez eux. Merci pour cette belle activité. »</a:t>
            </a:r>
          </a:p>
          <a:p>
            <a:pPr marL="0" indent="0" algn="just">
              <a:buNone/>
            </a:pP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« Je tiens à vous dire que c'était un super projet et que les élèves et moi-même avons beaucoup apprécié y participer. »</a:t>
            </a:r>
          </a:p>
          <a:p>
            <a:pPr marL="0" indent="0" algn="just">
              <a:buNone/>
            </a:pP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« </a:t>
            </a:r>
            <a:r>
              <a:rPr lang="fr-BE" sz="2000" i="1" dirty="0">
                <a:solidFill>
                  <a:schemeClr val="accent6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Encore un grand bravo pour ce très beau projet. Il nous a permis d'aborder énormément de thèmes différents. Les élèves ont adoré (et moi aussi). »</a:t>
            </a:r>
          </a:p>
          <a:p>
            <a:pPr marL="0" indent="0" algn="just">
              <a:buNone/>
            </a:pPr>
            <a:r>
              <a:rPr lang="fr-BE" sz="2000" i="1" dirty="0">
                <a:solidFill>
                  <a:schemeClr val="accent6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« … </a:t>
            </a:r>
            <a:r>
              <a:rPr lang="fr-BE" sz="2000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fr-BE" sz="2000" i="1" dirty="0">
                <a:solidFill>
                  <a:schemeClr val="accent6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e protocole n'a pas été strictement respecté car les tests ont étés effectués sur d'autres essences d'arbres et dans des sites variés. Néanmoins, cela a ouvert des pistes de réflexion fructueuses sur la fiabilité des résultats, le contrôle des variables, les comparaisons pertinents ou non, les moyens à mettre en œuvre pour y remédier... Expérience profitable! Merci! »</a:t>
            </a:r>
            <a:endParaRPr lang="fr-BE" sz="2000" i="1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fr-BE" sz="2000" i="1" dirty="0">
                <a:solidFill>
                  <a:schemeClr val="accent6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 Au nom de l'équipe Sciences DI du Lycée Maria </a:t>
            </a:r>
            <a:r>
              <a:rPr lang="fr-BE" sz="2000" i="1" dirty="0" err="1">
                <a:solidFill>
                  <a:schemeClr val="accent6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Assumpta</a:t>
            </a:r>
            <a:r>
              <a:rPr lang="fr-BE" sz="2000" i="1" dirty="0">
                <a:solidFill>
                  <a:schemeClr val="accent6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un tout grand merci pour ce beau projet de sensibilisation! On est partant pour l'année prochaine! »</a:t>
            </a:r>
          </a:p>
          <a:p>
            <a:pPr marL="0" indent="0" algn="just">
              <a:buNone/>
            </a:pPr>
            <a:r>
              <a:rPr lang="fr-BE" sz="2000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 Mes classes ont vraiment apprécié participer à ce projet collectif, ce sont des élèves de 12 ans environ. »</a:t>
            </a:r>
          </a:p>
        </p:txBody>
      </p:sp>
    </p:spTree>
    <p:extLst>
      <p:ext uri="{BB962C8B-B14F-4D97-AF65-F5344CB8AC3E}">
        <p14:creationId xmlns:p14="http://schemas.microsoft.com/office/powerpoint/2010/main" val="3397006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space réservé du contenu 6" descr="Une image contenant personne, arbre, garçon, extérieur&#10;&#10;Description générée automatiquement">
            <a:extLst>
              <a:ext uri="{FF2B5EF4-FFF2-40B4-BE49-F238E27FC236}">
                <a16:creationId xmlns:a16="http://schemas.microsoft.com/office/drawing/2014/main" id="{28EBDE5F-368E-409C-7F8C-C0E32646E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70075"/>
            <a:ext cx="1658938" cy="2092325"/>
          </a:xfrm>
        </p:spPr>
      </p:pic>
      <p:pic>
        <p:nvPicPr>
          <p:cNvPr id="9" name="Image 8" descr="Une image contenant plante&#10;&#10;Description générée automatiquement">
            <a:extLst>
              <a:ext uri="{FF2B5EF4-FFF2-40B4-BE49-F238E27FC236}">
                <a16:creationId xmlns:a16="http://schemas.microsoft.com/office/drawing/2014/main" id="{E1F9F424-98E7-26F0-49FB-D96979B87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033838"/>
            <a:ext cx="1658938" cy="2235200"/>
          </a:xfrm>
          <a:prstGeom prst="rect">
            <a:avLst/>
          </a:prstGeom>
        </p:spPr>
      </p:pic>
      <p:pic>
        <p:nvPicPr>
          <p:cNvPr id="19" name="Image 18" descr="Une image contenant personne, intérieur, fenêtre&#10;&#10;Description générée automatiquement">
            <a:extLst>
              <a:ext uri="{FF2B5EF4-FFF2-40B4-BE49-F238E27FC236}">
                <a16:creationId xmlns:a16="http://schemas.microsoft.com/office/drawing/2014/main" id="{DC616111-A92C-DD5C-6482-99D533087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575" y="1870075"/>
            <a:ext cx="3281363" cy="4398963"/>
          </a:xfrm>
          <a:prstGeom prst="rect">
            <a:avLst/>
          </a:prstGeom>
        </p:spPr>
      </p:pic>
      <p:pic>
        <p:nvPicPr>
          <p:cNvPr id="11" name="Image 10" descr="Une image contenant extérieur, ciel&#10;&#10;Description générée automatiquement">
            <a:extLst>
              <a:ext uri="{FF2B5EF4-FFF2-40B4-BE49-F238E27FC236}">
                <a16:creationId xmlns:a16="http://schemas.microsoft.com/office/drawing/2014/main" id="{CE49429B-E751-827C-D1C0-1F25AC0D5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375" y="1870075"/>
            <a:ext cx="3281363" cy="4398963"/>
          </a:xfrm>
          <a:prstGeom prst="rect">
            <a:avLst/>
          </a:prstGeom>
        </p:spPr>
      </p:pic>
      <p:pic>
        <p:nvPicPr>
          <p:cNvPr id="15" name="Image 14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3FE3969C-12EF-03A4-AD42-8D0C1658C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5763" y="1870075"/>
            <a:ext cx="2074863" cy="2789238"/>
          </a:xfrm>
          <a:prstGeom prst="rect">
            <a:avLst/>
          </a:prstGeom>
        </p:spPr>
      </p:pic>
      <p:pic>
        <p:nvPicPr>
          <p:cNvPr id="13" name="Image 12" descr="Une image contenant personne, femme, intérieur, gens&#10;&#10;Description générée automatiquement">
            <a:extLst>
              <a:ext uri="{FF2B5EF4-FFF2-40B4-BE49-F238E27FC236}">
                <a16:creationId xmlns:a16="http://schemas.microsoft.com/office/drawing/2014/main" id="{A987B8B8-D904-CF7C-8AA2-96A33974CC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5763" y="4730750"/>
            <a:ext cx="2074863" cy="15382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BC66E7D-4A36-ADEE-60DE-2300344D3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 photos des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élèves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activité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DD2100E-6A1D-3A39-3886-1C26898F68D2}"/>
              </a:ext>
            </a:extLst>
          </p:cNvPr>
          <p:cNvSpPr txBox="1"/>
          <p:nvPr/>
        </p:nvSpPr>
        <p:spPr>
          <a:xfrm>
            <a:off x="838200" y="6448424"/>
            <a:ext cx="10512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Toutes les photos sont accessibles sur notre site </a:t>
            </a:r>
            <a:r>
              <a:rPr lang="fr-FR" dirty="0" err="1"/>
              <a:t>Babel’air</a:t>
            </a:r>
            <a:r>
              <a:rPr lang="fr-FR" dirty="0"/>
              <a:t> : </a:t>
            </a:r>
            <a:r>
              <a:rPr lang="fr-FR" dirty="0">
                <a:hlinkClick r:id="rId8"/>
              </a:rPr>
              <a:t>https://babelair.be/?page_id=381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812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C66E7D-4A36-ADEE-60DE-2300344D3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64" y="324159"/>
            <a:ext cx="3924820" cy="1325563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Des traces des élèves</a:t>
            </a:r>
          </a:p>
        </p:txBody>
      </p:sp>
      <p:pic>
        <p:nvPicPr>
          <p:cNvPr id="7" name="Espace réservé du contenu 6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F64FA3FE-071C-CD49-7172-0D54B753C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7285" y="3554759"/>
            <a:ext cx="4363131" cy="3272348"/>
          </a:xfr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B703368C-E392-A022-07AC-CB488EC51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825" y="27096"/>
            <a:ext cx="4327003" cy="3245253"/>
          </a:xfrm>
          <a:prstGeom prst="rect">
            <a:avLst/>
          </a:prstGeom>
        </p:spPr>
      </p:pic>
      <p:pic>
        <p:nvPicPr>
          <p:cNvPr id="11" name="Image 10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899888EF-E6F2-67B6-7162-FEE86DAE3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139458" y="1658009"/>
            <a:ext cx="4722642" cy="3541982"/>
          </a:xfrm>
          <a:prstGeom prst="rect">
            <a:avLst/>
          </a:prstGeom>
        </p:spPr>
      </p:pic>
      <p:pic>
        <p:nvPicPr>
          <p:cNvPr id="13" name="Image 12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C76A426F-4307-A158-B584-8C02291D5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83" y="2104464"/>
            <a:ext cx="3541982" cy="472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33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C66E7D-4A36-ADEE-60DE-2300344D3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/>
              <a:t>Des résultats</a:t>
            </a:r>
          </a:p>
        </p:txBody>
      </p:sp>
      <p:pic>
        <p:nvPicPr>
          <p:cNvPr id="4" name="Espace réservé du contenu 3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C7290C18-E5E9-0A8C-3DD2-880D82BD5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544116" y="1796653"/>
            <a:ext cx="4352925" cy="3264693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16AEAB-2A74-1A38-9725-82FE913AA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28363" y="794363"/>
            <a:ext cx="5269274" cy="6858000"/>
          </a:xfrm>
          <a:prstGeom prst="rect">
            <a:avLst/>
          </a:prstGeom>
        </p:spPr>
      </p:pic>
      <p:pic>
        <p:nvPicPr>
          <p:cNvPr id="9" name="Image 8" descr="Une image contenant sombre, jauge&#10;&#10;Description générée automatiquement">
            <a:extLst>
              <a:ext uri="{FF2B5EF4-FFF2-40B4-BE49-F238E27FC236}">
                <a16:creationId xmlns:a16="http://schemas.microsoft.com/office/drawing/2014/main" id="{48A950AD-7FA7-34A3-DFDB-4D20C4DF62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65" t="23166" b="26822"/>
          <a:stretch/>
        </p:blipFill>
        <p:spPr>
          <a:xfrm>
            <a:off x="2795164" y="4502340"/>
            <a:ext cx="2538836" cy="220624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6EE2921-E142-45A7-3C9E-79C558879A32}"/>
              </a:ext>
            </a:extLst>
          </p:cNvPr>
          <p:cNvSpPr txBox="1"/>
          <p:nvPr/>
        </p:nvSpPr>
        <p:spPr>
          <a:xfrm>
            <a:off x="3564834" y="1690688"/>
            <a:ext cx="84813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fr-FR" sz="2000" dirty="0"/>
              <a:t>19 enseignants nous ont envoyé les résultats récoltés avec leurs classes</a:t>
            </a:r>
          </a:p>
        </p:txBody>
      </p:sp>
    </p:spTree>
    <p:extLst>
      <p:ext uri="{BB962C8B-B14F-4D97-AF65-F5344CB8AC3E}">
        <p14:creationId xmlns:p14="http://schemas.microsoft.com/office/powerpoint/2010/main" val="307772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C66E7D-4A36-ADEE-60DE-2300344D3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594"/>
            <a:ext cx="6130159" cy="1325563"/>
          </a:xfrm>
        </p:spPr>
        <p:txBody>
          <a:bodyPr/>
          <a:lstStyle/>
          <a:p>
            <a:pPr algn="ctr"/>
            <a:r>
              <a:rPr lang="fr-FR" dirty="0"/>
              <a:t>Les concours</a:t>
            </a:r>
            <a:br>
              <a:rPr lang="fr-FR" dirty="0"/>
            </a:br>
            <a:endParaRPr lang="fr-FR" sz="28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6EE2921-E142-45A7-3C9E-79C558879A32}"/>
              </a:ext>
            </a:extLst>
          </p:cNvPr>
          <p:cNvSpPr txBox="1"/>
          <p:nvPr/>
        </p:nvSpPr>
        <p:spPr>
          <a:xfrm>
            <a:off x="269327" y="1533033"/>
            <a:ext cx="559150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2000" dirty="0"/>
              <a:t>Chaque année, nous avons organisé un concours pour féliciter les enseignants participants aux formations et ayant mis en place les activités dans leurs classes.</a:t>
            </a:r>
          </a:p>
          <a:p>
            <a:pPr marL="0" indent="0" algn="ctr">
              <a:buNone/>
            </a:pPr>
            <a:endParaRPr lang="fr-FR" sz="2000" dirty="0"/>
          </a:p>
          <a:p>
            <a:pPr marL="0" indent="0" algn="ctr">
              <a:buNone/>
            </a:pPr>
            <a:r>
              <a:rPr lang="fr-FR" sz="2000" dirty="0"/>
              <a:t>Six enseignants ont remporté un binoculaire pour leur classe.</a:t>
            </a:r>
          </a:p>
        </p:txBody>
      </p:sp>
      <p:pic>
        <p:nvPicPr>
          <p:cNvPr id="8" name="Concours Babel'air">
            <a:hlinkClick r:id="" action="ppaction://media"/>
            <a:extLst>
              <a:ext uri="{FF2B5EF4-FFF2-40B4-BE49-F238E27FC236}">
                <a16:creationId xmlns:a16="http://schemas.microsoft.com/office/drawing/2014/main" id="{4B786841-C65C-02EB-D229-7202444F1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203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4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472</Words>
  <Application>Microsoft Macintosh PowerPoint</Application>
  <PresentationFormat>Grand écran</PresentationFormat>
  <Paragraphs>36</Paragraphs>
  <Slides>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Thème Office</vt:lpstr>
      <vt:lpstr>Présentation PowerPoint</vt:lpstr>
      <vt:lpstr>Plusieurs séances de formation</vt:lpstr>
      <vt:lpstr>Évaluation de la formation par les enseignants participants</vt:lpstr>
      <vt:lpstr>Présentation PowerPoint</vt:lpstr>
      <vt:lpstr>Des retours spontanés après avoir vécu l’expérience en classe</vt:lpstr>
      <vt:lpstr>Des photos des élèves en activité</vt:lpstr>
      <vt:lpstr>Des traces des élèves</vt:lpstr>
      <vt:lpstr>Des résultats</vt:lpstr>
      <vt:lpstr>Les concours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de la formation </dc:title>
  <dc:creator>Marie Dethier</dc:creator>
  <cp:lastModifiedBy>Marie Dethier</cp:lastModifiedBy>
  <cp:revision>27</cp:revision>
  <dcterms:created xsi:type="dcterms:W3CDTF">2022-11-21T10:29:32Z</dcterms:created>
  <dcterms:modified xsi:type="dcterms:W3CDTF">2024-02-13T09:59:57Z</dcterms:modified>
</cp:coreProperties>
</file>